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897" r:id="rId1"/>
  </p:sldMasterIdLst>
  <p:notesMasterIdLst>
    <p:notesMasterId r:id="rId27"/>
  </p:notesMasterIdLst>
  <p:handoutMasterIdLst>
    <p:handoutMasterId r:id="rId28"/>
  </p:handoutMasterIdLst>
  <p:sldIdLst>
    <p:sldId id="294" r:id="rId2"/>
    <p:sldId id="287" r:id="rId3"/>
    <p:sldId id="288" r:id="rId4"/>
    <p:sldId id="289" r:id="rId5"/>
    <p:sldId id="290" r:id="rId6"/>
    <p:sldId id="291" r:id="rId7"/>
    <p:sldId id="271" r:id="rId8"/>
    <p:sldId id="274" r:id="rId9"/>
    <p:sldId id="292" r:id="rId10"/>
    <p:sldId id="293" r:id="rId11"/>
    <p:sldId id="296" r:id="rId12"/>
    <p:sldId id="260" r:id="rId13"/>
    <p:sldId id="269" r:id="rId14"/>
    <p:sldId id="264" r:id="rId15"/>
    <p:sldId id="275" r:id="rId16"/>
    <p:sldId id="283" r:id="rId17"/>
    <p:sldId id="284" r:id="rId18"/>
    <p:sldId id="285" r:id="rId19"/>
    <p:sldId id="286" r:id="rId20"/>
    <p:sldId id="265" r:id="rId21"/>
    <p:sldId id="273" r:id="rId22"/>
    <p:sldId id="267" r:id="rId23"/>
    <p:sldId id="268" r:id="rId24"/>
    <p:sldId id="270" r:id="rId25"/>
    <p:sldId id="295" r:id="rId26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5">
          <p15:clr>
            <a:srgbClr val="A4A3A4"/>
          </p15:clr>
        </p15:guide>
        <p15:guide id="2" orient="horz" pos="2341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838">
          <p15:clr>
            <a:srgbClr val="A4A3A4"/>
          </p15:clr>
        </p15:guide>
        <p15:guide id="5" pos="2925">
          <p15:clr>
            <a:srgbClr val="A4A3A4"/>
          </p15:clr>
        </p15:guide>
        <p15:guide id="6" pos="2789">
          <p15:clr>
            <a:srgbClr val="A4A3A4"/>
          </p15:clr>
        </p15:guide>
        <p15:guide id="7" pos="1519">
          <p15:clr>
            <a:srgbClr val="A4A3A4"/>
          </p15:clr>
        </p15:guide>
        <p15:guide id="8" pos="1383">
          <p15:clr>
            <a:srgbClr val="A4A3A4"/>
          </p15:clr>
        </p15:guide>
        <p15:guide id="9" pos="113">
          <p15:clr>
            <a:srgbClr val="A4A3A4"/>
          </p15:clr>
        </p15:guide>
        <p15:guide id="10" pos="4195">
          <p15:clr>
            <a:srgbClr val="A4A3A4"/>
          </p15:clr>
        </p15:guide>
        <p15:guide id="11" pos="4332">
          <p15:clr>
            <a:srgbClr val="A4A3A4"/>
          </p15:clr>
        </p15:guide>
        <p15:guide id="12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6" autoAdjust="0"/>
    <p:restoredTop sz="94737" autoAdjust="0"/>
  </p:normalViewPr>
  <p:slideViewPr>
    <p:cSldViewPr>
      <p:cViewPr>
        <p:scale>
          <a:sx n="100" d="100"/>
          <a:sy n="100" d="100"/>
        </p:scale>
        <p:origin x="-1536" y="-372"/>
      </p:cViewPr>
      <p:guideLst>
        <p:guide orient="horz" pos="2205"/>
        <p:guide orient="horz" pos="2341"/>
        <p:guide orient="horz" pos="709"/>
        <p:guide orient="horz" pos="3838"/>
        <p:guide pos="2925"/>
        <p:guide pos="2789"/>
        <p:guide pos="1519"/>
        <p:guide pos="1383"/>
        <p:guide pos="113"/>
        <p:guide pos="4195"/>
        <p:guide pos="4332"/>
        <p:guide pos="56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USF Contribution Rates</a:t>
            </a:r>
          </a:p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2012</a:t>
            </a:r>
            <a:r>
              <a:rPr lang="en-US" baseline="0" dirty="0" smtClean="0"/>
              <a:t> - Current</a:t>
            </a:r>
            <a:endParaRPr lang="en-US" dirty="0" smtClean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Contribution Rate (%)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1Q13</c:v>
                </c:pt>
                <c:pt idx="1">
                  <c:v>2Q13</c:v>
                </c:pt>
                <c:pt idx="2">
                  <c:v>3Q13</c:v>
                </c:pt>
                <c:pt idx="3">
                  <c:v>4Q14</c:v>
                </c:pt>
                <c:pt idx="4">
                  <c:v>1Q14</c:v>
                </c:pt>
                <c:pt idx="5">
                  <c:v>2Q14</c:v>
                </c:pt>
                <c:pt idx="6">
                  <c:v>3Q14</c:v>
                </c:pt>
                <c:pt idx="7">
                  <c:v>4Q14</c:v>
                </c:pt>
                <c:pt idx="8">
                  <c:v>1Q15</c:v>
                </c:pt>
                <c:pt idx="9">
                  <c:v>2Q15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16.100000000000001</c:v>
                </c:pt>
                <c:pt idx="1">
                  <c:v>15.5</c:v>
                </c:pt>
                <c:pt idx="2">
                  <c:v>15.1</c:v>
                </c:pt>
                <c:pt idx="3">
                  <c:v>15.6</c:v>
                </c:pt>
                <c:pt idx="4">
                  <c:v>16.399999999999999</c:v>
                </c:pt>
                <c:pt idx="5">
                  <c:v>16.600000000000001</c:v>
                </c:pt>
                <c:pt idx="6">
                  <c:v>15.7</c:v>
                </c:pt>
                <c:pt idx="7">
                  <c:v>16.100000000000001</c:v>
                </c:pt>
                <c:pt idx="8">
                  <c:v>16.8</c:v>
                </c:pt>
                <c:pt idx="9">
                  <c:v>17.399999999999999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037504"/>
        <c:axId val="32080256"/>
      </c:lineChart>
      <c:catAx>
        <c:axId val="3203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80256"/>
        <c:crosses val="autoZero"/>
        <c:auto val="1"/>
        <c:lblAlgn val="ctr"/>
        <c:lblOffset val="100"/>
        <c:noMultiLvlLbl val="0"/>
      </c:catAx>
      <c:valAx>
        <c:axId val="3208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37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92048-520C-48E5-A91C-3183AE46B1F9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7FAD9-71D9-4349-8D5F-F9B226FE74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73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401ED0C7-3E32-4A75-9B3F-8FC951D18CE2}" type="datetimeFigureOut">
              <a:rPr lang="en-GB" smtClean="0"/>
              <a:pPr/>
              <a:t>07/05/2015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2BD81518-8AD5-49CC-B774-4D66F72228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13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373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456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4560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573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316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0454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660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5968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6583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21747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43657-24C2-4B6A-B332-6D122DB5EAE2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431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2467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2346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7098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826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6836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6684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773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708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662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865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137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7779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733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1518-8AD5-49CC-B774-4D66F72228B3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459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65760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5FAE-9652-4004-B1D8-24D3DD192FA4}" type="datetime1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5/7/2015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CB4D-374B-4FD9-8A36-21F1F4483F1D}" type="slidenum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5FAE-9652-4004-B1D8-24D3DD192FA4}" type="datetime1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5/7/2015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CB4D-374B-4FD9-8A36-21F1F4483F1D}" type="slidenum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gray">
          <a:xfrm>
            <a:off x="2411413" y="1124745"/>
            <a:ext cx="4249166" cy="4968552"/>
          </a:xfrm>
        </p:spPr>
        <p:txBody>
          <a:bodyPr anchor="t" anchorCtr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gray"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419D-F7E2-426E-BC4E-5E47993C9D55}" type="datetime1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5/7/2015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CB4D-374B-4FD9-8A36-21F1F4483F1D}" type="slidenum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268-0C6E-44D4-AFC8-2376128A5B5A}" type="datetime1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5/7/2015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CB4D-374B-4FD9-8A36-21F1F4483F1D}" type="slidenum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626D-5C66-4681-9DC1-17B2316FB5C2}" type="datetime1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5/7/2015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CB4D-374B-4FD9-8A36-21F1F4483F1D}" type="slidenum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EC2FA-D7C4-4234-A72B-A9E9AFE445C3}" type="datetime1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5/7/2015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CB4D-374B-4FD9-8A36-21F1F4483F1D}" type="slidenum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5FAE-9652-4004-B1D8-24D3DD192FA4}" type="datetime1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5/7/2015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CB4D-374B-4FD9-8A36-21F1F4483F1D}" type="slidenum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D83-008A-4C4D-A2CB-9FE193498702}" type="datetime1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5/7/2015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CB4D-374B-4FD9-8A36-21F1F4483F1D}" type="slidenum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BE96-158A-4C82-8F4C-AB4BC2EE3874}" type="datetime1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5/7/2015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CB4D-374B-4FD9-8A36-21F1F4483F1D}" type="slidenum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5A85FAE-9652-4004-B1D8-24D3DD192FA4}" type="datetime1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5/7/2015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2C7CB4D-374B-4FD9-8A36-21F1F4483F1D}" type="slidenum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AShoemaker\Conferences\2015 Telestrategies\dw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669" y="3838629"/>
            <a:ext cx="2747055" cy="614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cap="small" dirty="0" smtClean="0"/>
              <a:t>Universal Service Contributor Audits</a:t>
            </a:r>
            <a:endParaRPr lang="en-US" sz="3200" b="1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3276600" cy="1752600"/>
          </a:xfrm>
        </p:spPr>
        <p:txBody>
          <a:bodyPr>
            <a:normAutofit/>
          </a:bodyPr>
          <a:lstStyle/>
          <a:p>
            <a:pPr algn="ctr"/>
            <a:r>
              <a:rPr lang="en-GB" sz="2000" b="1" i="0" dirty="0" smtClean="0">
                <a:solidFill>
                  <a:schemeClr val="bg1">
                    <a:lumMod val="50000"/>
                  </a:schemeClr>
                </a:solidFill>
              </a:rPr>
              <a:t>Carl R. Geppert</a:t>
            </a:r>
          </a:p>
          <a:p>
            <a:pPr algn="ctr"/>
            <a:r>
              <a:rPr lang="en-GB" sz="2000" b="1" i="0" dirty="0" smtClean="0">
                <a:solidFill>
                  <a:schemeClr val="bg1">
                    <a:lumMod val="50000"/>
                  </a:schemeClr>
                </a:solidFill>
              </a:rPr>
              <a:t>KPMG LLP</a:t>
            </a:r>
          </a:p>
          <a:p>
            <a:pPr algn="ctr"/>
            <a:r>
              <a:rPr lang="en-GB" sz="2000" b="1" i="0" dirty="0" smtClean="0">
                <a:solidFill>
                  <a:schemeClr val="bg1">
                    <a:lumMod val="50000"/>
                  </a:schemeClr>
                </a:solidFill>
              </a:rPr>
              <a:t>Partner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385469" y="2438400"/>
            <a:ext cx="3886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Danielle Frappier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Davis Wright Tremaine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069" y="3838629"/>
            <a:ext cx="218635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070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/>
              <a:t>Assessable Revenues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/>
              <a:t>Interstate + int’l end user telecom, interconnected </a:t>
            </a:r>
            <a:r>
              <a:rPr lang="en-US" dirty="0"/>
              <a:t>VoIP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Open Internet Order: no USF fees </a:t>
            </a:r>
            <a:r>
              <a:rPr lang="en-US" u="sng" dirty="0"/>
              <a:t>for now</a:t>
            </a:r>
            <a:r>
              <a:rPr lang="en-US" dirty="0"/>
              <a:t> on broadband, but FCC may impose in separate proceeding</a:t>
            </a:r>
          </a:p>
          <a:p>
            <a:r>
              <a:rPr lang="en-US" dirty="0"/>
              <a:t>Interconnected VoIP = VoIP services </a:t>
            </a:r>
            <a:r>
              <a:rPr lang="en-US" dirty="0" smtClean="0"/>
              <a:t>that: </a:t>
            </a:r>
          </a:p>
          <a:p>
            <a:pPr lvl="1"/>
            <a:r>
              <a:rPr lang="en-US" dirty="0" smtClean="0"/>
              <a:t>enable </a:t>
            </a:r>
            <a:r>
              <a:rPr lang="en-US" dirty="0"/>
              <a:t>real-time, two-way </a:t>
            </a:r>
            <a:r>
              <a:rPr lang="en-US" dirty="0"/>
              <a:t>voice </a:t>
            </a:r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require </a:t>
            </a:r>
            <a:r>
              <a:rPr lang="en-US" dirty="0"/>
              <a:t>a broadband connection from the </a:t>
            </a:r>
            <a:r>
              <a:rPr lang="en-US" dirty="0"/>
              <a:t>user’s </a:t>
            </a:r>
            <a:r>
              <a:rPr lang="en-US" dirty="0"/>
              <a:t>location; </a:t>
            </a:r>
            <a:endParaRPr lang="en-US" dirty="0" smtClean="0"/>
          </a:p>
          <a:p>
            <a:pPr lvl="1"/>
            <a:r>
              <a:rPr lang="en-US" dirty="0" smtClean="0"/>
              <a:t>require </a:t>
            </a:r>
            <a:r>
              <a:rPr lang="en-US" dirty="0"/>
              <a:t>IP-compatible customer premises </a:t>
            </a:r>
            <a:r>
              <a:rPr lang="en-US" dirty="0"/>
              <a:t>equipment</a:t>
            </a:r>
            <a:r>
              <a:rPr lang="en-US" dirty="0"/>
              <a:t>; and </a:t>
            </a:r>
            <a:endParaRPr lang="en-US" dirty="0" smtClean="0"/>
          </a:p>
          <a:p>
            <a:pPr lvl="1"/>
            <a:r>
              <a:rPr lang="en-US" dirty="0" smtClean="0"/>
              <a:t>permit </a:t>
            </a:r>
            <a:r>
              <a:rPr lang="en-US" dirty="0"/>
              <a:t>users to receive calls from and terminate </a:t>
            </a:r>
            <a:r>
              <a:rPr lang="en-US" dirty="0"/>
              <a:t>calls </a:t>
            </a:r>
            <a:r>
              <a:rPr lang="en-US" dirty="0"/>
              <a:t>to the </a:t>
            </a:r>
            <a:r>
              <a:rPr lang="en-US" dirty="0"/>
              <a:t>PSTN (VoIP E911 Order)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7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/>
              <a:t>Assessable Revenues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Telecommunications </a:t>
            </a:r>
            <a:r>
              <a:rPr lang="en-US" dirty="0" smtClean="0"/>
              <a:t>not just voice</a:t>
            </a:r>
          </a:p>
          <a:p>
            <a:pPr lvl="1"/>
            <a:r>
              <a:rPr lang="en-US" dirty="0"/>
              <a:t>Point-to-point transport of data </a:t>
            </a:r>
            <a:r>
              <a:rPr lang="en-US" dirty="0" smtClean="0"/>
              <a:t>is a telecommunications service</a:t>
            </a:r>
          </a:p>
          <a:p>
            <a:r>
              <a:rPr lang="en-US" dirty="0" smtClean="0"/>
              <a:t>Self-provisioning</a:t>
            </a:r>
            <a:r>
              <a:rPr lang="en-US" dirty="0"/>
              <a:t>, government self-provisioning</a:t>
            </a:r>
          </a:p>
          <a:p>
            <a:pPr lvl="1"/>
            <a:r>
              <a:rPr lang="en-US" dirty="0"/>
              <a:t>Does NOT mean that governmental customers are exempt—they’re not!</a:t>
            </a:r>
          </a:p>
          <a:p>
            <a:pPr lvl="1"/>
            <a:r>
              <a:rPr lang="en-US" dirty="0"/>
              <a:t>Sales tax exemption certificates not applicable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60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GB" sz="3400" b="1" dirty="0"/>
              <a:t>USAC BCAP Program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52400" y="1219200"/>
            <a:ext cx="8712968" cy="5105400"/>
          </a:xfrm>
        </p:spPr>
        <p:txBody>
          <a:bodyPr>
            <a:normAutofit/>
          </a:bodyPr>
          <a:lstStyle/>
          <a:p>
            <a:r>
              <a:rPr lang="en-US" dirty="0"/>
              <a:t>The Beneficiary and Contributor Audit Program </a:t>
            </a:r>
            <a:r>
              <a:rPr lang="en-US" dirty="0" smtClean="0"/>
              <a:t>is USAC’s relatively new audit program for </a:t>
            </a:r>
            <a:r>
              <a:rPr lang="en-US" dirty="0"/>
              <a:t>universal service beneficiaries and </a:t>
            </a:r>
            <a:r>
              <a:rPr lang="en-US" dirty="0" smtClean="0"/>
              <a:t>contributors.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BCAP Program includes the following types of audits</a:t>
            </a:r>
          </a:p>
          <a:p>
            <a:pPr marL="558800" lvl="2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b="1" u="sng" dirty="0" smtClean="0">
                <a:solidFill>
                  <a:schemeClr val="bg1">
                    <a:lumMod val="50000"/>
                  </a:schemeClr>
                </a:solidFill>
              </a:rPr>
              <a:t>Contributor audits</a:t>
            </a:r>
          </a:p>
          <a:p>
            <a:pPr marL="558800" lvl="2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High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Cost Program audits</a:t>
            </a:r>
          </a:p>
          <a:p>
            <a:pPr marL="558800" lvl="2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Lifeline Program audits</a:t>
            </a:r>
          </a:p>
          <a:p>
            <a:pPr marL="558800" lvl="2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Rural Health Care Program audits</a:t>
            </a:r>
          </a:p>
          <a:p>
            <a:pPr marL="558800" lvl="2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Schools and Libraries Program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audits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BCAP may use either USAC auditors or independent accounting firms.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GB" sz="3400" b="1" dirty="0"/>
              <a:t>USAC BCAP Program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9512" y="1371600"/>
            <a:ext cx="8712968" cy="5257800"/>
          </a:xfrm>
        </p:spPr>
        <p:txBody>
          <a:bodyPr>
            <a:normAutofit/>
          </a:bodyPr>
          <a:lstStyle/>
          <a:p>
            <a:pPr marL="285750"/>
            <a:r>
              <a:rPr lang="en-US" dirty="0" smtClean="0"/>
              <a:t>Key points for BCAP audits:</a:t>
            </a:r>
          </a:p>
          <a:p>
            <a:pPr marL="571500" indent="-285750">
              <a:buFont typeface="Wingdings" panose="05000000000000000000" pitchFamily="2" charset="2"/>
              <a:buChar char="Ø"/>
            </a:pPr>
            <a:r>
              <a:rPr lang="en-US" b="0" dirty="0" smtClean="0"/>
              <a:t>BCAP audits are conducted as </a:t>
            </a:r>
            <a:r>
              <a:rPr lang="en-US" i="1" dirty="0"/>
              <a:t>performance </a:t>
            </a:r>
            <a:r>
              <a:rPr lang="en-US" i="1" dirty="0" smtClean="0"/>
              <a:t>audits</a:t>
            </a:r>
          </a:p>
          <a:p>
            <a:pPr marL="571500" indent="-285750">
              <a:buFont typeface="Wingdings" panose="05000000000000000000" pitchFamily="2" charset="2"/>
              <a:buChar char="Ø"/>
            </a:pPr>
            <a:r>
              <a:rPr lang="en-US" b="0" dirty="0" smtClean="0"/>
              <a:t>Audit scope and approach</a:t>
            </a:r>
            <a:r>
              <a:rPr lang="en-US" b="0" dirty="0" smtClean="0"/>
              <a:t> </a:t>
            </a:r>
            <a:r>
              <a:rPr lang="en-US" b="0" dirty="0" smtClean="0"/>
              <a:t>are</a:t>
            </a:r>
            <a:r>
              <a:rPr lang="en-US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0" dirty="0" smtClean="0"/>
              <a:t>driven </a:t>
            </a:r>
            <a:r>
              <a:rPr lang="en-US" b="0" dirty="0"/>
              <a:t>by the organization’s </a:t>
            </a:r>
            <a:r>
              <a:rPr lang="en-US" b="0" dirty="0" smtClean="0"/>
              <a:t>size, complexity</a:t>
            </a:r>
            <a:r>
              <a:rPr lang="en-US" b="0" dirty="0"/>
              <a:t>, and </a:t>
            </a:r>
            <a:r>
              <a:rPr lang="en-US" b="0" dirty="0" smtClean="0"/>
              <a:t>overall revenue assessable for its USF </a:t>
            </a:r>
            <a:r>
              <a:rPr lang="en-US" b="0" dirty="0" smtClean="0"/>
              <a:t>contribution</a:t>
            </a:r>
          </a:p>
          <a:p>
            <a:pPr marL="571500" indent="-285750">
              <a:buFont typeface="Wingdings" panose="05000000000000000000" pitchFamily="2" charset="2"/>
              <a:buChar char="Ø"/>
            </a:pPr>
            <a:r>
              <a:rPr lang="en-US" b="0" dirty="0" smtClean="0"/>
              <a:t>Performance </a:t>
            </a:r>
            <a:r>
              <a:rPr lang="en-US" b="0" dirty="0"/>
              <a:t>audits are performed in accordance with Generally Accepted Government Auditing Standards (GAGAS or Yellow Book)</a:t>
            </a:r>
          </a:p>
          <a:p>
            <a:pPr marL="571500" indent="-285750">
              <a:buFont typeface="Wingdings" panose="05000000000000000000" pitchFamily="2" charset="2"/>
              <a:buChar char="Ø"/>
            </a:pPr>
            <a:r>
              <a:rPr lang="en-US" b="0" dirty="0" smtClean="0"/>
              <a:t>The objective of GAGAS-conducted BCAP audit is </a:t>
            </a:r>
            <a:r>
              <a:rPr lang="en-US" b="0" dirty="0"/>
              <a:t>to identify areas of non-compliance with program rules and </a:t>
            </a:r>
            <a:r>
              <a:rPr lang="en-US" b="0" dirty="0" smtClean="0"/>
              <a:t>to calculate how much is owed as a result of any violations</a:t>
            </a:r>
          </a:p>
        </p:txBody>
      </p:sp>
    </p:spTree>
    <p:extLst>
      <p:ext uri="{BB962C8B-B14F-4D97-AF65-F5344CB8AC3E}">
        <p14:creationId xmlns:p14="http://schemas.microsoft.com/office/powerpoint/2010/main" val="203150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US" sz="3400" b="1" dirty="0"/>
              <a:t>BCAP Program Contributor Audits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9512" y="1505745"/>
            <a:ext cx="8712968" cy="5047455"/>
          </a:xfrm>
        </p:spPr>
        <p:txBody>
          <a:bodyPr>
            <a:normAutofit/>
          </a:bodyPr>
          <a:lstStyle/>
          <a:p>
            <a:r>
              <a:rPr lang="en-US" dirty="0" smtClean="0"/>
              <a:t>Key points for USF Contributor Audits: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0" dirty="0" smtClean="0"/>
              <a:t>Based on revenues reported on </a:t>
            </a:r>
            <a:r>
              <a:rPr lang="en-US" dirty="0" smtClean="0"/>
              <a:t>Forms 499A </a:t>
            </a:r>
            <a:r>
              <a:rPr lang="en-US" b="0" dirty="0" smtClean="0"/>
              <a:t>and </a:t>
            </a:r>
            <a:r>
              <a:rPr lang="en-US" dirty="0" smtClean="0"/>
              <a:t>499Q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0" dirty="0" smtClean="0"/>
              <a:t>Process </a:t>
            </a:r>
            <a:r>
              <a:rPr lang="en-US" b="0" dirty="0"/>
              <a:t>takes around a year, and is very </a:t>
            </a:r>
            <a:r>
              <a:rPr lang="en-US" b="0" dirty="0" smtClean="0"/>
              <a:t>thorough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0" dirty="0" smtClean="0"/>
              <a:t>A contribution audit focuses on several topics, including:</a:t>
            </a:r>
          </a:p>
          <a:p>
            <a:pPr marL="55880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Completeness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of revenue</a:t>
            </a:r>
          </a:p>
          <a:p>
            <a:pPr marL="558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Block 3 reporting</a:t>
            </a:r>
          </a:p>
          <a:p>
            <a:pPr marL="558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Classification of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products and services as assessable or non-assessable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558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Jurisdictional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allocations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558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USF recovery charges and associated reporting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0" dirty="0"/>
              <a:t>To prepare for an audit, the auditee should </a:t>
            </a:r>
            <a:r>
              <a:rPr lang="en-US" b="0" dirty="0" smtClean="0"/>
              <a:t>gather relevant</a:t>
            </a:r>
            <a:r>
              <a:rPr lang="en-US" b="0" dirty="0" smtClean="0">
                <a:solidFill>
                  <a:schemeClr val="accent4"/>
                </a:solidFill>
              </a:rPr>
              <a:t>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documentation </a:t>
            </a:r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to provide to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the auditors </a:t>
            </a:r>
            <a:r>
              <a:rPr lang="en-US" b="0" dirty="0"/>
              <a:t>(see </a:t>
            </a:r>
            <a:r>
              <a:rPr lang="en-US" b="0" dirty="0" smtClean="0"/>
              <a:t>Audit </a:t>
            </a:r>
            <a:r>
              <a:rPr lang="en-US" b="0" dirty="0"/>
              <a:t>Documentation Checklist</a:t>
            </a:r>
            <a:r>
              <a:rPr lang="en-US" b="0" dirty="0" smtClean="0"/>
              <a:t>)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269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sz="3400" b="1" dirty="0"/>
              <a:t>Contributor Audit Checklist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066800"/>
            <a:ext cx="7256260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60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/>
              <a:t>Scope of USAC Audits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Scope of information requested by USAC auditors is </a:t>
            </a:r>
            <a:r>
              <a:rPr lang="en-US" b="1" dirty="0"/>
              <a:t>broad </a:t>
            </a:r>
            <a:r>
              <a:rPr lang="en-US" dirty="0"/>
              <a:t>and includes:</a:t>
            </a:r>
          </a:p>
          <a:p>
            <a:pPr lvl="1"/>
            <a:r>
              <a:rPr lang="en-US" dirty="0"/>
              <a:t>General ledger</a:t>
            </a:r>
          </a:p>
          <a:p>
            <a:pPr lvl="1"/>
            <a:r>
              <a:rPr lang="en-US" dirty="0" smtClean="0"/>
              <a:t>Services provided</a:t>
            </a:r>
          </a:p>
          <a:p>
            <a:pPr lvl="1"/>
            <a:r>
              <a:rPr lang="en-US" dirty="0" smtClean="0"/>
              <a:t>Business processes</a:t>
            </a:r>
          </a:p>
          <a:p>
            <a:pPr lvl="1"/>
            <a:r>
              <a:rPr lang="en-US" dirty="0" smtClean="0"/>
              <a:t>Billing systems</a:t>
            </a:r>
          </a:p>
          <a:p>
            <a:pPr lvl="1"/>
            <a:r>
              <a:rPr lang="en-US" dirty="0" smtClean="0"/>
              <a:t>Tax systems</a:t>
            </a:r>
          </a:p>
          <a:p>
            <a:r>
              <a:rPr lang="en-US" dirty="0" smtClean="0"/>
              <a:t>Will review whether </a:t>
            </a:r>
            <a:r>
              <a:rPr lang="en-US" b="1" i="1" dirty="0" smtClean="0"/>
              <a:t>all</a:t>
            </a:r>
            <a:r>
              <a:rPr lang="en-US" dirty="0" smtClean="0"/>
              <a:t> revenues reported even if not assessable</a:t>
            </a:r>
          </a:p>
          <a:p>
            <a:r>
              <a:rPr lang="en-US" dirty="0" smtClean="0"/>
              <a:t>Will review jurisdictional allocation</a:t>
            </a:r>
          </a:p>
          <a:p>
            <a:pPr lvl="1"/>
            <a:r>
              <a:rPr lang="en-US" dirty="0"/>
              <a:t>Regulatory and jurisdictional classifications per FCC rules and decisions—not governed by tax law concepts such as </a:t>
            </a:r>
            <a:r>
              <a:rPr lang="en-US" sz="2600" dirty="0" smtClean="0">
                <a:solidFill>
                  <a:schemeClr val="tx1"/>
                </a:solidFill>
              </a:rPr>
              <a:t>location of activity.</a:t>
            </a:r>
          </a:p>
          <a:p>
            <a:r>
              <a:rPr lang="en-US" dirty="0" smtClean="0"/>
              <a:t>Will look for over-collection or under-collection of USF fees from customers</a:t>
            </a:r>
          </a:p>
          <a:p>
            <a:r>
              <a:rPr lang="en-US" dirty="0" smtClean="0"/>
              <a:t>Auditors </a:t>
            </a:r>
            <a:r>
              <a:rPr lang="en-US" dirty="0"/>
              <a:t>request screen shots, examine bills, customer lists, copies of </a:t>
            </a:r>
            <a:r>
              <a:rPr lang="en-US" dirty="0" smtClean="0"/>
              <a:t>exemption </a:t>
            </a:r>
            <a:r>
              <a:rPr lang="en-US" dirty="0"/>
              <a:t>certificates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A2C7CB4D-374B-4FD9-8A36-21F1F4483F1D}" type="slidenum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15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7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/>
              <a:t>Claimed Exemptions Will Be Audited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93837"/>
            <a:ext cx="8839200" cy="48307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dirty="0"/>
              <a:t>Exemptions include: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400" dirty="0"/>
          </a:p>
          <a:p>
            <a:pPr lvl="1">
              <a:lnSpc>
                <a:spcPct val="80000"/>
              </a:lnSpc>
              <a:defRPr/>
            </a:pPr>
            <a:r>
              <a:rPr lang="en-US" u="sng" dirty="0">
                <a:solidFill>
                  <a:schemeClr val="tx1"/>
                </a:solidFill>
              </a:rPr>
              <a:t>Intra</a:t>
            </a:r>
            <a:r>
              <a:rPr lang="en-US" dirty="0"/>
              <a:t>state revenues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dirty="0"/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en-US" dirty="0"/>
              <a:t>evenues from resellers that directly contribute</a:t>
            </a:r>
          </a:p>
          <a:p>
            <a:pPr lvl="2">
              <a:lnSpc>
                <a:spcPct val="80000"/>
              </a:lnSpc>
              <a:defRPr/>
            </a:pPr>
            <a:r>
              <a:rPr lang="en-US" dirty="0"/>
              <a:t>Resellers may pay line item on bill from wholesaler but that doesn’t count, it isn’t direct contribution</a:t>
            </a:r>
          </a:p>
          <a:p>
            <a:pPr lvl="1"/>
            <a:r>
              <a:rPr lang="en-US" dirty="0"/>
              <a:t>LIRE exemption for international revenues</a:t>
            </a:r>
          </a:p>
          <a:p>
            <a:pPr lvl="2"/>
            <a:r>
              <a:rPr lang="en-US" dirty="0" smtClean="0"/>
              <a:t>Formula</a:t>
            </a:r>
          </a:p>
          <a:p>
            <a:pPr marL="914400" lvl="2" indent="0">
              <a:buNone/>
            </a:pPr>
            <a:endParaRPr lang="en-US" sz="1800" dirty="0" smtClean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If</a:t>
            </a:r>
            <a:endParaRPr lang="en-US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sz="2200" dirty="0"/>
              <a:t>	</a:t>
            </a:r>
            <a:endParaRPr lang="en-US" sz="2200" dirty="0" smtClean="0"/>
          </a:p>
          <a:p>
            <a:pPr marL="400050" lvl="1" indent="0">
              <a:buNone/>
            </a:pPr>
            <a:r>
              <a:rPr lang="en-US" dirty="0" smtClean="0"/>
              <a:t>Must </a:t>
            </a:r>
            <a:r>
              <a:rPr lang="en-US" dirty="0"/>
              <a:t>take into account affiliates’ </a:t>
            </a:r>
            <a:r>
              <a:rPr lang="en-US" dirty="0" smtClean="0"/>
              <a:t>revenues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A2C7CB4D-374B-4FD9-8A36-21F1F4483F1D}" type="slidenum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16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4596825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Interstate telecom/interconnected VoIP</a:t>
            </a:r>
          </a:p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Interstate + international telecom/interconnected VoIP</a:t>
            </a:r>
            <a:endParaRPr lang="en-US" sz="1600" dirty="0">
              <a:solidFill>
                <a:schemeClr val="tx2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676400" y="4879032"/>
            <a:ext cx="533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qual 7"/>
          <p:cNvSpPr/>
          <p:nvPr/>
        </p:nvSpPr>
        <p:spPr>
          <a:xfrm>
            <a:off x="7086600" y="4764732"/>
            <a:ext cx="381000" cy="228600"/>
          </a:xfrm>
          <a:prstGeom prst="mathEqual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7391400" y="46598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12% or less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8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 of Allocating to Jurisdictional Categories Will Be Audited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7848600" cy="39163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Methods </a:t>
            </a:r>
            <a:r>
              <a:rPr lang="en-US" dirty="0"/>
              <a:t>for determining </a:t>
            </a:r>
            <a:r>
              <a:rPr lang="en-US" dirty="0" smtClean="0"/>
              <a:t>interstate </a:t>
            </a:r>
            <a:r>
              <a:rPr lang="en-US" dirty="0"/>
              <a:t>vs. </a:t>
            </a:r>
            <a:r>
              <a:rPr lang="en-US" dirty="0" smtClean="0"/>
              <a:t>intrastate:</a:t>
            </a:r>
          </a:p>
          <a:p>
            <a:pPr marL="1200150" lvl="2" indent="-342900"/>
            <a:r>
              <a:rPr lang="en-US" dirty="0" smtClean="0"/>
              <a:t>Determined </a:t>
            </a:r>
            <a:r>
              <a:rPr lang="en-US" dirty="0"/>
              <a:t>by end-to-end analysis of the entire data stream (not just the portion your company provides, and not just where the facilities lie)</a:t>
            </a:r>
          </a:p>
          <a:p>
            <a:pPr lvl="2"/>
            <a:r>
              <a:rPr lang="en-US" dirty="0" smtClean="0"/>
              <a:t>Booked revenues</a:t>
            </a:r>
          </a:p>
          <a:p>
            <a:pPr lvl="2"/>
            <a:r>
              <a:rPr lang="en-US" dirty="0" smtClean="0"/>
              <a:t>Traffic </a:t>
            </a:r>
            <a:r>
              <a:rPr lang="en-US" dirty="0"/>
              <a:t>studies</a:t>
            </a:r>
          </a:p>
          <a:p>
            <a:pPr lvl="2"/>
            <a:r>
              <a:rPr lang="en-US" dirty="0"/>
              <a:t>Safe </a:t>
            </a:r>
            <a:r>
              <a:rPr lang="en-US" dirty="0" smtClean="0"/>
              <a:t>harbor</a:t>
            </a:r>
          </a:p>
          <a:p>
            <a:pPr lvl="3"/>
            <a:r>
              <a:rPr lang="en-US" dirty="0" smtClean="0"/>
              <a:t>37.1% of mobile telephony revenues</a:t>
            </a:r>
          </a:p>
          <a:p>
            <a:pPr lvl="3"/>
            <a:r>
              <a:rPr lang="en-US" dirty="0" smtClean="0"/>
              <a:t>64.9% of interconnected VoIP revenues</a:t>
            </a:r>
            <a:endParaRPr lang="en-US" dirty="0"/>
          </a:p>
          <a:p>
            <a:pPr lvl="2"/>
            <a:r>
              <a:rPr lang="en-US" dirty="0"/>
              <a:t>10% certificates </a:t>
            </a:r>
            <a:r>
              <a:rPr lang="en-US" dirty="0" smtClean="0"/>
              <a:t>from customers for “private lines,” special access, services whose jurisdictional nature can’t be determined by service provider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7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10% and Reseller Exemption Certificates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30763"/>
          </a:xfrm>
        </p:spPr>
        <p:txBody>
          <a:bodyPr>
            <a:normAutofit/>
          </a:bodyPr>
          <a:lstStyle/>
          <a:p>
            <a:pPr marL="609600" indent="-609600">
              <a:defRPr/>
            </a:pPr>
            <a:r>
              <a:rPr lang="en-US" sz="2800" dirty="0"/>
              <a:t>10% certificates</a:t>
            </a:r>
          </a:p>
          <a:p>
            <a:pPr marL="1009650" lvl="1" indent="-609600">
              <a:defRPr/>
            </a:pPr>
            <a:r>
              <a:rPr lang="en-US" dirty="0"/>
              <a:t>For services </a:t>
            </a:r>
            <a:r>
              <a:rPr lang="en-US" dirty="0" smtClean="0"/>
              <a:t>for which jurisdictional allocation cannot be determined by service provider need </a:t>
            </a:r>
            <a:r>
              <a:rPr lang="en-US" dirty="0"/>
              <a:t>“10% certificate” from customer attesting that usage is 10% or less interstate</a:t>
            </a:r>
          </a:p>
          <a:p>
            <a:pPr marL="1009650" lvl="1" indent="-609600">
              <a:defRPr/>
            </a:pPr>
            <a:r>
              <a:rPr lang="en-US" dirty="0" smtClean="0"/>
              <a:t>Obtain once unless service changes</a:t>
            </a:r>
          </a:p>
          <a:p>
            <a:pPr marL="609600" indent="-609600">
              <a:defRPr/>
            </a:pPr>
            <a:r>
              <a:rPr lang="en-US" sz="2800" dirty="0" smtClean="0"/>
              <a:t>Reseller </a:t>
            </a:r>
            <a:r>
              <a:rPr lang="en-US" sz="2800" dirty="0"/>
              <a:t>certificates (avoid double “taxation”)</a:t>
            </a:r>
          </a:p>
          <a:p>
            <a:pPr marL="990600" lvl="1" indent="-533400">
              <a:buFontTx/>
              <a:buChar char="•"/>
              <a:defRPr/>
            </a:pPr>
            <a:r>
              <a:rPr lang="en-US" dirty="0" smtClean="0"/>
              <a:t>Need </a:t>
            </a:r>
            <a:r>
              <a:rPr lang="en-US" dirty="0"/>
              <a:t>2 things:</a:t>
            </a:r>
          </a:p>
          <a:p>
            <a:pPr marL="1390650" lvl="2" indent="-5334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</a:rPr>
              <a:t>“reseller certificate” that is renewed </a:t>
            </a:r>
            <a:r>
              <a:rPr lang="en-US" u="sng" dirty="0">
                <a:solidFill>
                  <a:schemeClr val="tx1"/>
                </a:solidFill>
              </a:rPr>
              <a:t>each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year that is </a:t>
            </a:r>
            <a:r>
              <a:rPr lang="en-US" u="sng" dirty="0" smtClean="0">
                <a:solidFill>
                  <a:schemeClr val="tx1"/>
                </a:solidFill>
              </a:rPr>
              <a:t>service specific</a:t>
            </a:r>
            <a:r>
              <a:rPr lang="en-US" dirty="0" smtClean="0">
                <a:solidFill>
                  <a:schemeClr val="tx1"/>
                </a:solidFill>
              </a:rPr>
              <a:t> (for revenues Jan 1, 2014 or later)</a:t>
            </a:r>
            <a:endParaRPr lang="en-US" dirty="0">
              <a:solidFill>
                <a:schemeClr val="tx1"/>
              </a:solidFill>
            </a:endParaRPr>
          </a:p>
          <a:p>
            <a:pPr marL="1390650" lvl="2" indent="-5334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</a:rPr>
              <a:t>print out from FCC website showing the customer is a direct USF contributor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A2C7CB4D-374B-4FD9-8A36-21F1F4483F1D}" type="slidenum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18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33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Federal Universal Service System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304" y="1227137"/>
            <a:ext cx="8229600" cy="483076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6" name="Picture 8" descr="u195882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171" y="3390900"/>
            <a:ext cx="2103724" cy="149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5665575" y="2520920"/>
            <a:ext cx="0" cy="78704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2A2A2A"/>
              </a:solidFill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3261521" y="4572000"/>
            <a:ext cx="940205" cy="495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2A2A2A"/>
              </a:solidFill>
            </a:endParaRPr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>
            <a:off x="6477000" y="4724400"/>
            <a:ext cx="6858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2A2A2A"/>
              </a:solidFill>
            </a:endParaRP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H="1">
            <a:off x="4345618" y="4953000"/>
            <a:ext cx="454981" cy="1104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2A2A2A"/>
              </a:solidFill>
            </a:endParaRPr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>
            <a:off x="5943600" y="4953000"/>
            <a:ext cx="7620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2A2A2A"/>
              </a:solidFill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5791200" y="5638800"/>
            <a:ext cx="3505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dirty="0">
              <a:solidFill>
                <a:srgbClr val="126792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1600" b="1" dirty="0" smtClean="0">
                <a:solidFill>
                  <a:srgbClr val="2A2A2A"/>
                </a:solidFill>
              </a:rPr>
              <a:t>Lifeline Program: </a:t>
            </a:r>
          </a:p>
          <a:p>
            <a:pPr algn="ctr">
              <a:spcBef>
                <a:spcPct val="20000"/>
              </a:spcBef>
            </a:pPr>
            <a:r>
              <a:rPr lang="en-US" sz="1600" b="1" dirty="0" smtClean="0">
                <a:solidFill>
                  <a:srgbClr val="2A2A2A"/>
                </a:solidFill>
              </a:rPr>
              <a:t>$1.8B (2013)</a:t>
            </a:r>
            <a:endParaRPr lang="en-US" sz="1600" b="1" dirty="0">
              <a:solidFill>
                <a:srgbClr val="2A2A2A"/>
              </a:solidFill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4343400" y="3276600"/>
            <a:ext cx="2971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dirty="0">
              <a:solidFill>
                <a:srgbClr val="2A2A2A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1200" b="1" dirty="0">
                <a:solidFill>
                  <a:srgbClr val="2A2A2A"/>
                </a:solidFill>
              </a:rPr>
              <a:t/>
            </a:r>
            <a:br>
              <a:rPr lang="en-US" sz="1200" b="1" dirty="0">
                <a:solidFill>
                  <a:srgbClr val="2A2A2A"/>
                </a:solidFill>
              </a:rPr>
            </a:br>
            <a:endParaRPr lang="en-US" sz="1200" b="1" dirty="0">
              <a:solidFill>
                <a:srgbClr val="2A2A2A"/>
              </a:solidFill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4013676" y="2103854"/>
            <a:ext cx="3505200" cy="517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solidFill>
                  <a:srgbClr val="2A2A2A"/>
                </a:solidFill>
              </a:rPr>
              <a:t>USF Fees</a:t>
            </a:r>
            <a:endParaRPr lang="en-US" b="1" dirty="0">
              <a:solidFill>
                <a:srgbClr val="2A2A2A"/>
              </a:solidFill>
            </a:endParaRP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840419" y="4813177"/>
            <a:ext cx="3505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1400" dirty="0">
              <a:solidFill>
                <a:srgbClr val="2A2A2A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1600" b="1" dirty="0">
                <a:solidFill>
                  <a:srgbClr val="2A2A2A"/>
                </a:solidFill>
              </a:rPr>
              <a:t>High Cost Program: $</a:t>
            </a:r>
            <a:r>
              <a:rPr lang="en-US" sz="1600" b="1" dirty="0" smtClean="0">
                <a:solidFill>
                  <a:srgbClr val="2A2A2A"/>
                </a:solidFill>
              </a:rPr>
              <a:t>4.2B</a:t>
            </a:r>
            <a:endParaRPr lang="en-US" sz="1600" b="1" dirty="0">
              <a:solidFill>
                <a:srgbClr val="2A2A2A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1600" b="1" dirty="0" smtClean="0">
                <a:solidFill>
                  <a:srgbClr val="2A2A2A"/>
                </a:solidFill>
              </a:rPr>
              <a:t>(partially capped; 2013)</a:t>
            </a:r>
            <a:endParaRPr lang="en-US" sz="1600" b="1" dirty="0">
              <a:solidFill>
                <a:srgbClr val="2A2A2A"/>
              </a:solidFill>
            </a:endParaRPr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2182427" y="5791200"/>
            <a:ext cx="4038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1400" dirty="0">
              <a:solidFill>
                <a:srgbClr val="2A2A2A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1600" b="1" dirty="0">
                <a:solidFill>
                  <a:srgbClr val="2A2A2A"/>
                </a:solidFill>
              </a:rPr>
              <a:t>E-rate Program: </a:t>
            </a:r>
            <a:r>
              <a:rPr lang="en-US" sz="1600" b="1" dirty="0" smtClean="0">
                <a:solidFill>
                  <a:srgbClr val="2A2A2A"/>
                </a:solidFill>
              </a:rPr>
              <a:t>$2.2B </a:t>
            </a:r>
          </a:p>
          <a:p>
            <a:pPr algn="ctr">
              <a:spcBef>
                <a:spcPct val="20000"/>
              </a:spcBef>
            </a:pPr>
            <a:r>
              <a:rPr lang="en-US" sz="1600" b="1" dirty="0" smtClean="0">
                <a:solidFill>
                  <a:srgbClr val="2A2A2A"/>
                </a:solidFill>
              </a:rPr>
              <a:t>(capped; 2013)</a:t>
            </a:r>
            <a:endParaRPr lang="en-US" sz="1600" b="1" dirty="0">
              <a:solidFill>
                <a:srgbClr val="2A2A2A"/>
              </a:solidFill>
            </a:endParaRPr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6705600" y="4648200"/>
            <a:ext cx="2743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1400" dirty="0">
              <a:solidFill>
                <a:srgbClr val="FF0000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1600" b="1" dirty="0">
                <a:solidFill>
                  <a:srgbClr val="2A2A2A"/>
                </a:solidFill>
              </a:rPr>
              <a:t>Rural Healthcare Program: </a:t>
            </a:r>
            <a:r>
              <a:rPr lang="en-US" sz="1600" b="1" dirty="0" smtClean="0">
                <a:solidFill>
                  <a:srgbClr val="2A2A2A"/>
                </a:solidFill>
              </a:rPr>
              <a:t>$92 million (2013)</a:t>
            </a:r>
            <a:endParaRPr lang="en-US" sz="1600" b="1" dirty="0">
              <a:solidFill>
                <a:srgbClr val="2A2A2A"/>
              </a:solidFill>
            </a:endParaRPr>
          </a:p>
        </p:txBody>
      </p:sp>
      <p:sp>
        <p:nvSpPr>
          <p:cNvPr id="16" name="Folded Corner 15"/>
          <p:cNvSpPr/>
          <p:nvPr/>
        </p:nvSpPr>
        <p:spPr>
          <a:xfrm>
            <a:off x="2906696" y="1008025"/>
            <a:ext cx="1438923" cy="1556658"/>
          </a:xfrm>
          <a:prstGeom prst="foldedCorner">
            <a:avLst/>
          </a:prstGeom>
          <a:pattFill prst="ltHorz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 flipH="1">
            <a:off x="1905000" y="2020316"/>
            <a:ext cx="773024" cy="2219"/>
          </a:xfrm>
          <a:prstGeom prst="line">
            <a:avLst/>
          </a:prstGeom>
          <a:noFill/>
          <a:ln w="5715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2A2A2A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2817" y="1837869"/>
            <a:ext cx="1106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solidFill>
                  <a:srgbClr val="2A2A2A">
                    <a:lumMod val="50000"/>
                    <a:lumOff val="50000"/>
                  </a:srgbClr>
                </a:solidFill>
              </a:rPr>
              <a:t>TRS Fees</a:t>
            </a:r>
            <a:endParaRPr lang="en-US" b="1" dirty="0">
              <a:solidFill>
                <a:srgbClr val="2A2A2A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6952" y="2520920"/>
            <a:ext cx="132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solidFill>
                  <a:srgbClr val="2A2A2A">
                    <a:lumMod val="50000"/>
                    <a:lumOff val="50000"/>
                  </a:srgbClr>
                </a:solidFill>
              </a:rPr>
              <a:t>LNPA Fees</a:t>
            </a:r>
            <a:endParaRPr lang="en-US" b="1" dirty="0">
              <a:solidFill>
                <a:srgbClr val="2A2A2A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492907" y="3362831"/>
            <a:ext cx="1571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solidFill>
                  <a:srgbClr val="2A2A2A">
                    <a:lumMod val="50000"/>
                    <a:lumOff val="50000"/>
                  </a:srgbClr>
                </a:solidFill>
              </a:rPr>
              <a:t>NANPA Fees</a:t>
            </a:r>
            <a:endParaRPr lang="en-US" b="1" dirty="0">
              <a:solidFill>
                <a:srgbClr val="2A2A2A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62815" y="3030721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solidFill>
                  <a:srgbClr val="2A2A2A">
                    <a:lumMod val="50000"/>
                    <a:lumOff val="50000"/>
                  </a:srgbClr>
                </a:solidFill>
              </a:rPr>
              <a:t>ITSP Fees</a:t>
            </a:r>
            <a:endParaRPr lang="en-US" b="1" dirty="0">
              <a:solidFill>
                <a:srgbClr val="2A2A2A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 flipH="1">
            <a:off x="2145666" y="2362389"/>
            <a:ext cx="532357" cy="343197"/>
          </a:xfrm>
          <a:prstGeom prst="line">
            <a:avLst/>
          </a:prstGeom>
          <a:noFill/>
          <a:ln w="5715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2A2A2A"/>
              </a:solidFill>
            </a:endParaRP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H="1">
            <a:off x="2411843" y="2718653"/>
            <a:ext cx="307328" cy="343197"/>
          </a:xfrm>
          <a:prstGeom prst="line">
            <a:avLst/>
          </a:prstGeom>
          <a:noFill/>
          <a:ln w="5715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2A2A2A"/>
              </a:solidFill>
            </a:endParaRPr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>
            <a:off x="3278539" y="2718653"/>
            <a:ext cx="1175" cy="617797"/>
          </a:xfrm>
          <a:prstGeom prst="line">
            <a:avLst/>
          </a:prstGeom>
          <a:noFill/>
          <a:ln w="5715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2A2A2A"/>
              </a:solidFill>
            </a:endParaRPr>
          </a:p>
        </p:txBody>
      </p:sp>
      <p:sp>
        <p:nvSpPr>
          <p:cNvPr id="33" name="Line 10"/>
          <p:cNvSpPr>
            <a:spLocks noChangeShapeType="1"/>
          </p:cNvSpPr>
          <p:nvPr/>
        </p:nvSpPr>
        <p:spPr bwMode="auto">
          <a:xfrm>
            <a:off x="4495800" y="2103854"/>
            <a:ext cx="685799" cy="18214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2A2A2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4912" y="1447800"/>
            <a:ext cx="1591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2A2A2A"/>
                </a:solidFill>
              </a:rPr>
              <a:t>FCC Form 499</a:t>
            </a:r>
            <a:endParaRPr lang="en-US" sz="1600" b="1" dirty="0">
              <a:solidFill>
                <a:srgbClr val="2A2A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9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USAC Contributor Audit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371600"/>
            <a:ext cx="8812088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Contributor audits proceed according to the following framework: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Announcement </a:t>
            </a:r>
            <a:r>
              <a:rPr lang="en-US" dirty="0" smtClean="0"/>
              <a:t>letter</a:t>
            </a:r>
          </a:p>
          <a:p>
            <a:pPr marL="55880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Describes </a:t>
            </a:r>
            <a:r>
              <a:rPr lang="en-US" sz="1400" dirty="0"/>
              <a:t>the purpose and scope of the audit, key audit firm personnel, </a:t>
            </a:r>
            <a:r>
              <a:rPr lang="en-US" sz="1400" dirty="0" smtClean="0"/>
              <a:t>and timing.  Also includes </a:t>
            </a:r>
            <a:r>
              <a:rPr lang="en-US" sz="1400" dirty="0"/>
              <a:t>an internal control questionnaire and data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Entrance </a:t>
            </a:r>
            <a:r>
              <a:rPr lang="en-US" dirty="0" smtClean="0"/>
              <a:t>conference</a:t>
            </a:r>
          </a:p>
          <a:p>
            <a:pPr marL="55880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Initial </a:t>
            </a:r>
            <a:r>
              <a:rPr lang="en-US" sz="1400" dirty="0"/>
              <a:t>meeting between the auditor and the </a:t>
            </a:r>
            <a:r>
              <a:rPr lang="en-US" sz="1400" dirty="0" smtClean="0"/>
              <a:t>auditee </a:t>
            </a:r>
            <a:r>
              <a:rPr lang="en-US" sz="1400" dirty="0"/>
              <a:t>to discuss audit </a:t>
            </a:r>
            <a:r>
              <a:rPr lang="en-US" sz="1400" dirty="0" smtClean="0"/>
              <a:t>scope, timing</a:t>
            </a:r>
            <a:r>
              <a:rPr lang="en-US" sz="1400" dirty="0"/>
              <a:t>, </a:t>
            </a:r>
            <a:r>
              <a:rPr lang="en-US" sz="1400" dirty="0" smtClean="0"/>
              <a:t>logistics, </a:t>
            </a:r>
            <a:r>
              <a:rPr lang="en-US" sz="1400" dirty="0"/>
              <a:t>and milestones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Fieldwork</a:t>
            </a:r>
          </a:p>
          <a:p>
            <a:pPr marL="55880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Typically </a:t>
            </a:r>
            <a:r>
              <a:rPr lang="en-US" sz="1400" dirty="0"/>
              <a:t>performed </a:t>
            </a:r>
            <a:r>
              <a:rPr lang="en-US" sz="1400" dirty="0" smtClean="0"/>
              <a:t>through a </a:t>
            </a:r>
            <a:r>
              <a:rPr lang="en-US" sz="1400" dirty="0"/>
              <a:t>combination of offsite and onsite </a:t>
            </a:r>
            <a:r>
              <a:rPr lang="en-US" sz="1400" dirty="0" smtClean="0"/>
              <a:t>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Closing Meeting</a:t>
            </a:r>
          </a:p>
          <a:p>
            <a:pPr marL="55880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Auditor provides and overview preliminary audit results based on fieldwork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Reporting/Review Process</a:t>
            </a:r>
          </a:p>
          <a:p>
            <a:pPr marL="55880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Auditor conducts management review of its conclusions and USAC review processes 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Exit </a:t>
            </a:r>
            <a:r>
              <a:rPr lang="en-US" dirty="0" smtClean="0"/>
              <a:t>Conference</a:t>
            </a:r>
          </a:p>
          <a:p>
            <a:pPr marL="55880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Auditor and auditee discuss </a:t>
            </a:r>
            <a:r>
              <a:rPr lang="en-US" sz="1400" dirty="0"/>
              <a:t>formal audit results &amp; report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752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USAC Contributor Audit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2400" y="1447800"/>
            <a:ext cx="8712968" cy="1234752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Contribution auditors are responsible for producing two key documents: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Performance </a:t>
            </a:r>
            <a:r>
              <a:rPr lang="en-US" dirty="0"/>
              <a:t>Audit Report </a:t>
            </a:r>
            <a:r>
              <a:rPr lang="en-US" b="0" dirty="0"/>
              <a:t>- Narrative-based with </a:t>
            </a:r>
            <a:r>
              <a:rPr lang="en-US" b="0" dirty="0" smtClean="0"/>
              <a:t>findings (monetary effect)</a:t>
            </a:r>
            <a:endParaRPr lang="en-US" b="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Management Letter </a:t>
            </a:r>
            <a:r>
              <a:rPr lang="en-US" b="0" dirty="0"/>
              <a:t>-  Other </a:t>
            </a:r>
            <a:r>
              <a:rPr lang="en-US" b="0" dirty="0" smtClean="0"/>
              <a:t>matters (compliance findings </a:t>
            </a:r>
            <a:r>
              <a:rPr lang="en-US" b="0" dirty="0"/>
              <a:t>with no or immaterial monetary </a:t>
            </a:r>
            <a:r>
              <a:rPr lang="en-US" b="0" dirty="0" smtClean="0"/>
              <a:t>impact)</a:t>
            </a:r>
          </a:p>
          <a:p>
            <a:pPr>
              <a:spcBef>
                <a:spcPts val="600"/>
              </a:spcBef>
            </a:pPr>
            <a:endParaRPr lang="en-US" b="0" dirty="0"/>
          </a:p>
          <a:p>
            <a:pPr>
              <a:spcBef>
                <a:spcPts val="600"/>
              </a:spcBef>
            </a:pPr>
            <a:r>
              <a:rPr lang="en-US" dirty="0" smtClean="0"/>
              <a:t>Common findings include: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908774"/>
              </p:ext>
            </p:extLst>
          </p:nvPr>
        </p:nvGraphicFramePr>
        <p:xfrm>
          <a:off x="457200" y="2971799"/>
          <a:ext cx="8001000" cy="3020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1048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C84E00"/>
                          </a:solidFill>
                        </a:rPr>
                        <a:t>Lack of documentation to support carrier's carrier (wholesale) revenue reported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Reseller certifications not received on a timely basis, or at all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Services are not reported on the correct lines of FCC Form 499-A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C84E00"/>
                          </a:solidFill>
                        </a:rPr>
                        <a:t>Telecommunications revenue incorrectly reported as non-telecommunications revenue on Line 418 of the FCC Form 499-A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48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Non-telecommunications revenue incorrectly reported as telecommunications revenue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C84E00"/>
                          </a:solidFill>
                        </a:rPr>
                        <a:t>Justification for unbundled revenue values not documented</a:t>
                      </a:r>
                      <a:endParaRPr lang="en-US" sz="1100" b="1" dirty="0">
                        <a:solidFill>
                          <a:srgbClr val="C84E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Missing documentation to support private line jurisdiction (10% Certificates, Traffic Studies)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C84E00"/>
                          </a:solidFill>
                        </a:rPr>
                        <a:t>Estimates for services and jurisdiction are not properly maintained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740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Incorrect application of traffic study factors/safe harbor percentages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C84E00"/>
                          </a:solidFill>
                        </a:rPr>
                        <a:t>USF amounts recovered are not correctly reported on the FCC Form 499-A, Line 403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State USF recovery charges on FCC Form 499-A are not properly reported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07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USAC Contributor Audits – Auditee Guidance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676400"/>
            <a:ext cx="8712968" cy="4358952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Best Practices </a:t>
            </a:r>
            <a:r>
              <a:rPr lang="en-US" u="sng" dirty="0"/>
              <a:t>to Minimize Findings</a:t>
            </a:r>
          </a:p>
          <a:p>
            <a:pPr marL="558800" lvl="2" indent="-285750">
              <a:buFont typeface="Wingdings" panose="05000000000000000000" pitchFamily="2" charset="2"/>
              <a:buChar char="Ø"/>
            </a:pPr>
            <a:r>
              <a:rPr lang="en-US" b="0" dirty="0" smtClean="0"/>
              <a:t>Study </a:t>
            </a:r>
            <a:r>
              <a:rPr lang="en-US" b="0" dirty="0"/>
              <a:t>Form 499-A reporting requirements </a:t>
            </a:r>
            <a:r>
              <a:rPr lang="en-US" b="0" dirty="0" smtClean="0"/>
              <a:t>and relevant FCC rules</a:t>
            </a:r>
            <a:endParaRPr lang="en-US" b="0" dirty="0"/>
          </a:p>
          <a:p>
            <a:pPr marL="558800" lvl="2" indent="-285750">
              <a:buFont typeface="Wingdings" panose="05000000000000000000" pitchFamily="2" charset="2"/>
              <a:buChar char="Ø"/>
            </a:pPr>
            <a:r>
              <a:rPr lang="en-US" b="0" dirty="0"/>
              <a:t>Retain appropriate and </a:t>
            </a:r>
            <a:r>
              <a:rPr lang="en-US" b="0" dirty="0" smtClean="0"/>
              <a:t>adequate </a:t>
            </a:r>
            <a:r>
              <a:rPr lang="en-US" b="0" dirty="0"/>
              <a:t>documentation to support </a:t>
            </a:r>
            <a:r>
              <a:rPr lang="en-US" b="0" dirty="0" smtClean="0"/>
              <a:t>service </a:t>
            </a:r>
            <a:r>
              <a:rPr lang="en-US" b="0" dirty="0"/>
              <a:t>and jurisdiction reporting</a:t>
            </a:r>
          </a:p>
          <a:p>
            <a:pPr marL="558800" lvl="2" indent="-285750">
              <a:buFont typeface="Wingdings" panose="05000000000000000000" pitchFamily="2" charset="2"/>
              <a:buChar char="Ø"/>
            </a:pPr>
            <a:r>
              <a:rPr lang="en-US" b="0" dirty="0"/>
              <a:t>Maintain documentation to support revenue </a:t>
            </a:r>
            <a:r>
              <a:rPr lang="en-US" b="0" dirty="0" smtClean="0"/>
              <a:t>classification</a:t>
            </a:r>
            <a:endParaRPr lang="en-US" b="0" dirty="0"/>
          </a:p>
          <a:p>
            <a:pPr marL="558800" lvl="2" indent="-285750">
              <a:buFont typeface="Wingdings" panose="05000000000000000000" pitchFamily="2" charset="2"/>
              <a:buChar char="Ø"/>
            </a:pPr>
            <a:r>
              <a:rPr lang="en-US" b="0" dirty="0"/>
              <a:t>Review data </a:t>
            </a:r>
            <a:r>
              <a:rPr lang="en-US" b="0" dirty="0" smtClean="0"/>
              <a:t>for </a:t>
            </a:r>
            <a:r>
              <a:rPr lang="en-US" b="0" dirty="0"/>
              <a:t>accuracy prior to submission to </a:t>
            </a:r>
            <a:r>
              <a:rPr lang="en-US" b="0" dirty="0" smtClean="0"/>
              <a:t>USAC</a:t>
            </a:r>
          </a:p>
          <a:p>
            <a:endParaRPr lang="en-US" b="0" dirty="0" smtClean="0"/>
          </a:p>
          <a:p>
            <a:r>
              <a:rPr lang="en-US" u="sng" dirty="0" smtClean="0"/>
              <a:t>Best Practices to Facilitate a Successful Audit</a:t>
            </a:r>
            <a:endParaRPr lang="en-US" u="sng" dirty="0"/>
          </a:p>
          <a:p>
            <a:pPr marL="558800" lvl="2" indent="-285750">
              <a:buFont typeface="Wingdings" panose="05000000000000000000" pitchFamily="2" charset="2"/>
              <a:buChar char="Ø"/>
            </a:pPr>
            <a:r>
              <a:rPr lang="en-US" b="0" dirty="0" smtClean="0"/>
              <a:t>Provide </a:t>
            </a:r>
            <a:r>
              <a:rPr lang="en-US" b="0" dirty="0"/>
              <a:t>requested documentation in a </a:t>
            </a:r>
            <a:r>
              <a:rPr lang="en-US" b="0" dirty="0" smtClean="0"/>
              <a:t>complete and timely </a:t>
            </a:r>
            <a:r>
              <a:rPr lang="en-US" b="0" dirty="0"/>
              <a:t>manner </a:t>
            </a:r>
          </a:p>
          <a:p>
            <a:pPr marL="558800" lvl="2" indent="-285750">
              <a:buFont typeface="Wingdings" panose="05000000000000000000" pitchFamily="2" charset="2"/>
              <a:buChar char="Ø"/>
            </a:pPr>
            <a:r>
              <a:rPr lang="en-US" b="0" dirty="0"/>
              <a:t>Ask questions to ensure that you are providing adequate </a:t>
            </a:r>
            <a:r>
              <a:rPr lang="en-US" b="0" dirty="0" smtClean="0"/>
              <a:t>documentation</a:t>
            </a:r>
          </a:p>
          <a:p>
            <a:pPr marL="558800" lvl="2" indent="-285750">
              <a:buFont typeface="Wingdings" panose="05000000000000000000" pitchFamily="2" charset="2"/>
              <a:buChar char="Ø"/>
            </a:pPr>
            <a:r>
              <a:rPr lang="en-US" b="0" dirty="0" smtClean="0"/>
              <a:t>Work </a:t>
            </a:r>
            <a:r>
              <a:rPr lang="en-US" b="0" i="1" dirty="0" smtClean="0"/>
              <a:t>with</a:t>
            </a:r>
            <a:r>
              <a:rPr lang="en-US" b="0" dirty="0" smtClean="0"/>
              <a:t> the auditors, not </a:t>
            </a:r>
            <a:r>
              <a:rPr lang="en-US" b="0" i="1" dirty="0" smtClean="0"/>
              <a:t>against</a:t>
            </a:r>
            <a:r>
              <a:rPr lang="en-US" b="0" dirty="0" smtClean="0"/>
              <a:t> them – explore alternatives where applicable</a:t>
            </a:r>
            <a:endParaRPr lang="en-US" b="0" dirty="0"/>
          </a:p>
          <a:p>
            <a:pPr marL="558800" lvl="2" indent="-285750">
              <a:buFont typeface="Wingdings" panose="05000000000000000000" pitchFamily="2" charset="2"/>
              <a:buChar char="Ø"/>
            </a:pPr>
            <a:r>
              <a:rPr lang="en-US" b="0" dirty="0"/>
              <a:t>Maintain documentation, for five years, for data submitted to </a:t>
            </a:r>
            <a:r>
              <a:rPr lang="en-US" b="0" dirty="0" smtClean="0"/>
              <a:t>USAC/auditor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20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Common USF Contributor “Red Flags”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9512" y="1600200"/>
            <a:ext cx="8712968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Operating </a:t>
            </a:r>
            <a:r>
              <a:rPr lang="en-US" dirty="0" smtClean="0"/>
              <a:t>Environment:</a:t>
            </a:r>
            <a:endParaRPr lang="en-US" b="0" dirty="0"/>
          </a:p>
          <a:p>
            <a:pPr marL="558800" lvl="2" indent="-285750" fontAlgn="t">
              <a:buFont typeface="Wingdings" panose="05000000000000000000" pitchFamily="2" charset="2"/>
              <a:buChar char="Ø"/>
            </a:pPr>
            <a:r>
              <a:rPr lang="en-US" b="0" dirty="0"/>
              <a:t>New compliance or reporting </a:t>
            </a:r>
            <a:r>
              <a:rPr lang="en-US" b="0" dirty="0" smtClean="0"/>
              <a:t>requirements (especially new regulations).</a:t>
            </a:r>
          </a:p>
          <a:p>
            <a:pPr marL="558800" lvl="2" indent="-285750" fontAlgn="t">
              <a:buFont typeface="Wingdings" panose="05000000000000000000" pitchFamily="2" charset="2"/>
              <a:buChar char="Ø"/>
            </a:pPr>
            <a:r>
              <a:rPr lang="en-US" b="0" dirty="0" smtClean="0"/>
              <a:t>High </a:t>
            </a:r>
            <a:r>
              <a:rPr lang="en-US" b="0" dirty="0"/>
              <a:t>number of disputes, </a:t>
            </a:r>
            <a:r>
              <a:rPr lang="en-US" b="0" dirty="0" smtClean="0"/>
              <a:t>regulatory audits, </a:t>
            </a:r>
            <a:r>
              <a:rPr lang="en-US" b="0" dirty="0"/>
              <a:t>or inquiries.</a:t>
            </a:r>
          </a:p>
          <a:p>
            <a:pPr marL="558800" lvl="2" indent="-285750" fontAlgn="t">
              <a:buFont typeface="Wingdings" panose="05000000000000000000" pitchFamily="2" charset="2"/>
              <a:buChar char="Ø"/>
            </a:pPr>
            <a:r>
              <a:rPr lang="en-US" b="0" dirty="0"/>
              <a:t>Entry into or </a:t>
            </a:r>
            <a:r>
              <a:rPr lang="en-US" b="0" dirty="0" smtClean="0"/>
              <a:t>exit </a:t>
            </a:r>
            <a:r>
              <a:rPr lang="en-US" b="0" dirty="0"/>
              <a:t>out of a business or service.</a:t>
            </a:r>
          </a:p>
          <a:p>
            <a:pPr marL="558800" lvl="2" indent="-285750" fontAlgn="t">
              <a:buFont typeface="Wingdings" panose="05000000000000000000" pitchFamily="2" charset="2"/>
              <a:buChar char="Ø"/>
            </a:pPr>
            <a:r>
              <a:rPr lang="en-US" b="0" dirty="0"/>
              <a:t>Recent acquisitions or divestitures, especially if regulatory approval was contingent on certain requirements, or if operating under a transition services agreement</a:t>
            </a:r>
            <a:r>
              <a:rPr lang="en-US" b="0" dirty="0" smtClean="0"/>
              <a:t>.</a:t>
            </a:r>
          </a:p>
          <a:p>
            <a:pPr marL="558800" lvl="2" indent="-285750" fontAlgn="t">
              <a:buFont typeface="Wingdings" panose="05000000000000000000" pitchFamily="2" charset="2"/>
              <a:buChar char="Ø"/>
            </a:pPr>
            <a:r>
              <a:rPr lang="en-US" b="0" dirty="0" smtClean="0"/>
              <a:t>Multiple billing systems/revenue cycle control environments</a:t>
            </a:r>
            <a:endParaRPr lang="en-US" b="0" dirty="0"/>
          </a:p>
          <a:p>
            <a:pPr fontAlgn="t"/>
            <a:r>
              <a:rPr lang="en-US" dirty="0" smtClean="0"/>
              <a:t>Regulatory Reporting Process:</a:t>
            </a:r>
          </a:p>
          <a:p>
            <a:pPr marL="558800" lvl="2" indent="-285750" fontAlgn="t">
              <a:buFont typeface="Wingdings" panose="05000000000000000000" pitchFamily="2" charset="2"/>
              <a:buChar char="Ø"/>
            </a:pPr>
            <a:r>
              <a:rPr lang="en-US" b="0" dirty="0" smtClean="0"/>
              <a:t>Excessive </a:t>
            </a:r>
            <a:r>
              <a:rPr lang="en-US" b="0" dirty="0"/>
              <a:t>manual adjustments required to complete regulatory reports, or inconsistent revenue reporting processes across </a:t>
            </a:r>
            <a:r>
              <a:rPr lang="en-US" b="0" dirty="0" smtClean="0"/>
              <a:t>affiliates and business </a:t>
            </a:r>
            <a:r>
              <a:rPr lang="en-US" b="0" dirty="0"/>
              <a:t>units</a:t>
            </a:r>
          </a:p>
          <a:p>
            <a:pPr marL="558800" lvl="2" indent="-285750" fontAlgn="t">
              <a:buFont typeface="Wingdings" panose="05000000000000000000" pitchFamily="2" charset="2"/>
              <a:buChar char="Ø"/>
            </a:pPr>
            <a:r>
              <a:rPr lang="en-US" b="0" dirty="0" smtClean="0"/>
              <a:t>Failure to reconcile USF </a:t>
            </a:r>
            <a:r>
              <a:rPr lang="en-US" b="0" dirty="0"/>
              <a:t>contributions and USF customer surcharges</a:t>
            </a:r>
          </a:p>
          <a:p>
            <a:pPr marL="558800" lvl="2" indent="-285750" fontAlgn="t">
              <a:buFont typeface="Wingdings" panose="05000000000000000000" pitchFamily="2" charset="2"/>
              <a:buChar char="Ø"/>
            </a:pPr>
            <a:r>
              <a:rPr lang="en-US" b="0" dirty="0" smtClean="0"/>
              <a:t>Complex </a:t>
            </a:r>
            <a:r>
              <a:rPr lang="en-US" b="0" dirty="0"/>
              <a:t>large business customer contracts with multiple services provided and nonstandard terms</a:t>
            </a:r>
          </a:p>
          <a:p>
            <a:pPr marL="558800" lvl="2" indent="-285750" fontAlgn="t">
              <a:buFont typeface="Wingdings" panose="05000000000000000000" pitchFamily="2" charset="2"/>
              <a:buChar char="Ø"/>
            </a:pPr>
            <a:r>
              <a:rPr lang="en-US" b="0" dirty="0"/>
              <a:t>Bundling of </a:t>
            </a:r>
            <a:r>
              <a:rPr lang="en-US" b="0" dirty="0" smtClean="0"/>
              <a:t>services and </a:t>
            </a:r>
            <a:r>
              <a:rPr lang="en-US" b="0" dirty="0"/>
              <a:t>lack of revenue decomposition </a:t>
            </a:r>
            <a:r>
              <a:rPr lang="en-US" b="0" dirty="0" smtClean="0"/>
              <a:t>methodology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2162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Common USF Contributor “Red Flags”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2400" y="1600200"/>
            <a:ext cx="8712968" cy="4267200"/>
          </a:xfrm>
        </p:spPr>
        <p:txBody>
          <a:bodyPr/>
          <a:lstStyle/>
          <a:p>
            <a:pPr fontAlgn="t"/>
            <a:r>
              <a:rPr lang="en-US" i="1" dirty="0" smtClean="0"/>
              <a:t>Systems </a:t>
            </a:r>
            <a:r>
              <a:rPr lang="en-US" i="1" dirty="0"/>
              <a:t>and </a:t>
            </a:r>
            <a:r>
              <a:rPr lang="en-US" i="1" dirty="0" smtClean="0"/>
              <a:t>Technology:</a:t>
            </a:r>
            <a:endParaRPr lang="en-US" i="1" dirty="0"/>
          </a:p>
          <a:p>
            <a:pPr marL="558800" lvl="2" indent="-285750" fontAlgn="t">
              <a:buFont typeface="Wingdings" panose="05000000000000000000" pitchFamily="2" charset="2"/>
              <a:buChar char="Ø"/>
            </a:pPr>
            <a:r>
              <a:rPr lang="en-US" dirty="0"/>
              <a:t>Multiple/complex IT environments</a:t>
            </a:r>
          </a:p>
          <a:p>
            <a:pPr marL="558800" lvl="2" indent="-285750" fontAlgn="t">
              <a:buFont typeface="Wingdings" panose="05000000000000000000" pitchFamily="2" charset="2"/>
              <a:buChar char="Ø"/>
            </a:pPr>
            <a:r>
              <a:rPr lang="en-US" dirty="0" smtClean="0"/>
              <a:t>Failure to reconcile billing </a:t>
            </a:r>
            <a:r>
              <a:rPr lang="en-US" dirty="0"/>
              <a:t>and </a:t>
            </a:r>
            <a:r>
              <a:rPr lang="en-US" dirty="0" smtClean="0"/>
              <a:t>ERP (general ledger) </a:t>
            </a:r>
            <a:r>
              <a:rPr lang="en-US" dirty="0"/>
              <a:t>systems</a:t>
            </a:r>
          </a:p>
          <a:p>
            <a:pPr marL="558800" lvl="2" indent="-285750" fontAlgn="t">
              <a:buFont typeface="Wingdings" panose="05000000000000000000" pitchFamily="2" charset="2"/>
              <a:buChar char="Ø"/>
            </a:pPr>
            <a:r>
              <a:rPr lang="en-US" dirty="0"/>
              <a:t>Inability to identify affiliate, reseller, and </a:t>
            </a:r>
            <a:r>
              <a:rPr lang="en-US" dirty="0" smtClean="0"/>
              <a:t>nonregulated </a:t>
            </a:r>
            <a:r>
              <a:rPr lang="en-US" dirty="0"/>
              <a:t>revenues in </a:t>
            </a:r>
            <a:r>
              <a:rPr lang="en-US" dirty="0" smtClean="0"/>
              <a:t>billing and ERP systems</a:t>
            </a:r>
          </a:p>
          <a:p>
            <a:pPr marL="558800" lvl="2" indent="-285750" fontAlgn="t">
              <a:buFont typeface="Wingdings" panose="05000000000000000000" pitchFamily="2" charset="2"/>
              <a:buChar char="Ø"/>
            </a:pPr>
            <a:r>
              <a:rPr lang="en-US" dirty="0" smtClean="0"/>
              <a:t>Inability to measure network usage and traffic</a:t>
            </a:r>
            <a:endParaRPr lang="en-US" dirty="0"/>
          </a:p>
          <a:p>
            <a:pPr fontAlgn="t"/>
            <a:r>
              <a:rPr lang="en-US" dirty="0" smtClean="0"/>
              <a:t>Products and Services:</a:t>
            </a:r>
            <a:endParaRPr lang="en-US" dirty="0"/>
          </a:p>
          <a:p>
            <a:pPr marL="558800" lvl="2" indent="-285750" fontAlgn="t">
              <a:buFont typeface="Wingdings" panose="05000000000000000000" pitchFamily="2" charset="2"/>
              <a:buChar char="Ø"/>
            </a:pPr>
            <a:r>
              <a:rPr lang="en-US" dirty="0"/>
              <a:t>Bundled service offerings require unbundling to determine interstate regulated revenues subject to USF assessment</a:t>
            </a:r>
          </a:p>
          <a:p>
            <a:pPr marL="558800" lvl="2" indent="-285750" fontAlgn="t">
              <a:buFont typeface="Wingdings" panose="05000000000000000000" pitchFamily="2" charset="2"/>
              <a:buChar char="Ø"/>
            </a:pPr>
            <a:r>
              <a:rPr lang="en-US" dirty="0" smtClean="0"/>
              <a:t>New services or business models</a:t>
            </a:r>
          </a:p>
          <a:p>
            <a:pPr marL="958850" lvl="2" indent="-285750" fontAlgn="t">
              <a:buFont typeface="Wingdings" panose="05000000000000000000" pitchFamily="2" charset="2"/>
              <a:buChar char="Ø"/>
            </a:pPr>
            <a:r>
              <a:rPr lang="en-US" dirty="0" smtClean="0"/>
              <a:t>IP-based services</a:t>
            </a:r>
          </a:p>
          <a:p>
            <a:pPr marL="958850" lvl="2" indent="-285750" fontAlgn="t">
              <a:buFont typeface="Wingdings" panose="05000000000000000000" pitchFamily="2" charset="2"/>
              <a:buChar char="Ø"/>
            </a:pPr>
            <a:r>
              <a:rPr lang="en-US" dirty="0" smtClean="0"/>
              <a:t>Handset subsidies/financing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65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AShoemaker\Conferences\2015 Telestrategies\dw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63585"/>
            <a:ext cx="2747055" cy="614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762000"/>
            <a:ext cx="7772400" cy="936625"/>
          </a:xfrm>
        </p:spPr>
        <p:txBody>
          <a:bodyPr>
            <a:normAutofit/>
          </a:bodyPr>
          <a:lstStyle/>
          <a:p>
            <a:r>
              <a:rPr lang="en-US" sz="3200" b="1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sz="3200" b="1" cap="sm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4731" y="2057400"/>
            <a:ext cx="3276600" cy="2133600"/>
          </a:xfrm>
        </p:spPr>
        <p:txBody>
          <a:bodyPr>
            <a:normAutofit/>
          </a:bodyPr>
          <a:lstStyle/>
          <a:p>
            <a:pPr algn="ctr"/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 R. Geppert</a:t>
            </a:r>
          </a:p>
          <a:p>
            <a:pPr algn="ctr"/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KPMG LLP</a:t>
            </a:r>
          </a:p>
          <a:p>
            <a:pPr algn="ctr"/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(303) 295-8827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cgeppert@kpmg.com</a:t>
            </a:r>
          </a:p>
          <a:p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724400" y="2057400"/>
            <a:ext cx="3733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Danielle Frappier</a:t>
            </a:r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Davis Wright Tremaine</a:t>
            </a:r>
          </a:p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(202) 973-4242</a:t>
            </a:r>
          </a:p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daniellefrappier@dwt.com</a:t>
            </a:r>
          </a:p>
          <a:p>
            <a:endParaRPr lang="en-US" sz="2000" dirty="0" smtClean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069" y="3838629"/>
            <a:ext cx="218635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13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/>
              <a:t>FCC Forms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Forms:</a:t>
            </a:r>
          </a:p>
          <a:p>
            <a:pPr lvl="1"/>
            <a:r>
              <a:rPr lang="en-US" dirty="0" smtClean="0"/>
              <a:t>FCC </a:t>
            </a:r>
            <a:r>
              <a:rPr lang="en-US" b="1" dirty="0" smtClean="0"/>
              <a:t>Form 499A </a:t>
            </a:r>
            <a:r>
              <a:rPr lang="en-US" dirty="0" smtClean="0"/>
              <a:t>(annual report)</a:t>
            </a:r>
          </a:p>
          <a:p>
            <a:pPr lvl="1"/>
            <a:r>
              <a:rPr lang="en-US" dirty="0" smtClean="0"/>
              <a:t>FCC </a:t>
            </a:r>
            <a:r>
              <a:rPr lang="en-US" b="1" dirty="0" smtClean="0"/>
              <a:t>Form 499Q</a:t>
            </a:r>
            <a:r>
              <a:rPr lang="en-US" dirty="0" smtClean="0"/>
              <a:t> (quarterly report)</a:t>
            </a:r>
          </a:p>
          <a:p>
            <a:pPr lvl="1"/>
            <a:r>
              <a:rPr lang="en-US" dirty="0" smtClean="0"/>
              <a:t>Forms are used to report revenues to the FCC</a:t>
            </a:r>
          </a:p>
          <a:p>
            <a:pPr lvl="1"/>
            <a:r>
              <a:rPr lang="en-US" dirty="0" smtClean="0"/>
              <a:t>Reported revenues are the basis for a number of FCC fees:</a:t>
            </a:r>
          </a:p>
          <a:p>
            <a:pPr lvl="2"/>
            <a:r>
              <a:rPr lang="en-US" dirty="0" smtClean="0"/>
              <a:t>Universal Service Fund (USF)</a:t>
            </a:r>
          </a:p>
          <a:p>
            <a:pPr lvl="2"/>
            <a:r>
              <a:rPr lang="en-US" dirty="0" smtClean="0"/>
              <a:t>Telephone Relay Service (TRS)</a:t>
            </a:r>
          </a:p>
          <a:p>
            <a:pPr lvl="2"/>
            <a:r>
              <a:rPr lang="en-US" dirty="0" smtClean="0"/>
              <a:t>Interstate Telecommunications Service Provider (ITSP)</a:t>
            </a:r>
          </a:p>
          <a:p>
            <a:pPr lvl="2"/>
            <a:r>
              <a:rPr lang="en-US" dirty="0" smtClean="0"/>
              <a:t>North American Numbering Plan Administration (NANPA)</a:t>
            </a:r>
          </a:p>
          <a:p>
            <a:pPr lvl="2"/>
            <a:r>
              <a:rPr lang="en-US" dirty="0" smtClean="0"/>
              <a:t>Local Number Portability Administration (LNPA)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/>
              <a:t>USF Fee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Universal Service Fund</a:t>
            </a:r>
          </a:p>
          <a:p>
            <a:pPr lvl="1"/>
            <a:r>
              <a:rPr lang="en-US" dirty="0" smtClean="0"/>
              <a:t>Administered by the Universal Service Administrative Company (USAC) (private contractor to FCC)</a:t>
            </a:r>
          </a:p>
          <a:p>
            <a:pPr lvl="1"/>
            <a:r>
              <a:rPr lang="en-US" dirty="0" smtClean="0"/>
              <a:t>Fee is revised quarterly.  Current fee is 17.4% of assessable revenues</a:t>
            </a:r>
          </a:p>
          <a:p>
            <a:pPr lvl="1"/>
            <a:r>
              <a:rPr lang="en-US" dirty="0" smtClean="0"/>
              <a:t>Contribution factor is based on projected funds needed for:</a:t>
            </a:r>
          </a:p>
          <a:p>
            <a:pPr lvl="2"/>
            <a:r>
              <a:rPr lang="en-US" dirty="0"/>
              <a:t>Connect America </a:t>
            </a:r>
            <a:r>
              <a:rPr lang="en-US" dirty="0" smtClean="0"/>
              <a:t>Fund  (f/k/a High Cost)(capped)</a:t>
            </a:r>
            <a:endParaRPr lang="en-US" dirty="0"/>
          </a:p>
          <a:p>
            <a:pPr lvl="2"/>
            <a:r>
              <a:rPr lang="en-US" dirty="0" smtClean="0"/>
              <a:t>Lifeline program</a:t>
            </a:r>
          </a:p>
          <a:p>
            <a:pPr lvl="2"/>
            <a:r>
              <a:rPr lang="en-US" dirty="0" smtClean="0"/>
              <a:t>E-rate (capped)</a:t>
            </a:r>
          </a:p>
          <a:p>
            <a:pPr lvl="2"/>
            <a:r>
              <a:rPr lang="en-US" dirty="0" smtClean="0"/>
              <a:t>Healthcare Connect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4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sz="3400" b="1" dirty="0"/>
              <a:t>Other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Telephone Relay Service (TRS)</a:t>
            </a:r>
          </a:p>
          <a:p>
            <a:pPr lvl="1"/>
            <a:r>
              <a:rPr lang="en-US" dirty="0" smtClean="0"/>
              <a:t>Administered by </a:t>
            </a:r>
            <a:r>
              <a:rPr lang="en-US" dirty="0"/>
              <a:t>Rolka Loube Saltzer </a:t>
            </a:r>
            <a:r>
              <a:rPr lang="en-US" dirty="0" smtClean="0"/>
              <a:t>Associates</a:t>
            </a:r>
          </a:p>
          <a:p>
            <a:pPr lvl="1"/>
            <a:r>
              <a:rPr lang="en-US" dirty="0" smtClean="0"/>
              <a:t>1.484% of assessable revenues</a:t>
            </a:r>
          </a:p>
          <a:p>
            <a:r>
              <a:rPr lang="en-US" b="1" dirty="0" smtClean="0"/>
              <a:t>Interstate Telecommunications Service Provider (ITSP)</a:t>
            </a:r>
          </a:p>
          <a:p>
            <a:pPr lvl="1"/>
            <a:r>
              <a:rPr lang="en-US" dirty="0" smtClean="0"/>
              <a:t>Administered by the FCC</a:t>
            </a:r>
          </a:p>
          <a:p>
            <a:pPr lvl="1"/>
            <a:r>
              <a:rPr lang="en-US" dirty="0" smtClean="0"/>
              <a:t>Hovers between 0.346-.375% of assessable revenue</a:t>
            </a:r>
            <a:endParaRPr lang="en-US" b="1" dirty="0" smtClean="0"/>
          </a:p>
          <a:p>
            <a:r>
              <a:rPr lang="en-US" b="1" dirty="0" smtClean="0"/>
              <a:t>North American Numbering Plan Administration (NANPA)</a:t>
            </a:r>
          </a:p>
          <a:p>
            <a:pPr lvl="1"/>
            <a:r>
              <a:rPr lang="en-US" dirty="0" smtClean="0"/>
              <a:t>Administered by Welch LLP</a:t>
            </a:r>
          </a:p>
          <a:p>
            <a:pPr lvl="1"/>
            <a:r>
              <a:rPr lang="en-US" dirty="0" smtClean="0"/>
              <a:t>0.00302% of assessable revenues</a:t>
            </a:r>
          </a:p>
          <a:p>
            <a:r>
              <a:rPr lang="en-US" b="1" dirty="0" smtClean="0"/>
              <a:t>Local Number Portability Administration (LNPA)</a:t>
            </a:r>
          </a:p>
          <a:p>
            <a:pPr lvl="1"/>
            <a:r>
              <a:rPr lang="en-US" dirty="0" smtClean="0"/>
              <a:t>Currently administered by Neustar; transitioning to Telcordia</a:t>
            </a:r>
          </a:p>
          <a:p>
            <a:pPr lvl="1"/>
            <a:r>
              <a:rPr lang="en-US" dirty="0" smtClean="0"/>
              <a:t>Low </a:t>
            </a:r>
            <a:r>
              <a:rPr lang="en-US" dirty="0"/>
              <a:t>fee (rate not public); minimum of $</a:t>
            </a:r>
            <a:r>
              <a:rPr lang="en-US" dirty="0" smtClean="0"/>
              <a:t>100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4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/>
              <a:t>USF Contribution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60000"/>
              </a:spcBef>
            </a:pPr>
            <a:r>
              <a:rPr lang="en-US" altLang="en-US" sz="2400" b="1" dirty="0"/>
              <a:t>“Contribution Factor” 2Q </a:t>
            </a:r>
            <a:r>
              <a:rPr lang="en-US" altLang="en-US" sz="2400" b="1" dirty="0" smtClean="0"/>
              <a:t>2014: </a:t>
            </a:r>
            <a:r>
              <a:rPr lang="en-US" altLang="en-US" sz="2400" dirty="0" smtClean="0"/>
              <a:t>17.4%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/>
              <a:t>on interstate and international revenues</a:t>
            </a:r>
          </a:p>
          <a:p>
            <a:pPr>
              <a:spcBef>
                <a:spcPct val="60000"/>
              </a:spcBef>
            </a:pPr>
            <a:r>
              <a:rPr lang="en-US" altLang="en-US" sz="2400" b="1" dirty="0"/>
              <a:t>Contributor = </a:t>
            </a:r>
            <a:r>
              <a:rPr lang="en-US" altLang="en-US" sz="2400" dirty="0"/>
              <a:t>entity that cuts the check to gov’t</a:t>
            </a:r>
          </a:p>
          <a:p>
            <a:pPr lvl="1">
              <a:spcBef>
                <a:spcPct val="60000"/>
              </a:spcBef>
            </a:pPr>
            <a:r>
              <a:rPr lang="en-US" altLang="en-US" sz="2000" dirty="0"/>
              <a:t>Paying a line item on your phone bill isn’t “contribution”</a:t>
            </a:r>
          </a:p>
          <a:p>
            <a:pPr>
              <a:spcBef>
                <a:spcPct val="60000"/>
              </a:spcBef>
            </a:pPr>
            <a:r>
              <a:rPr lang="en-US" altLang="en-US" sz="2400" b="1" dirty="0"/>
              <a:t>Contributions = </a:t>
            </a:r>
            <a:r>
              <a:rPr lang="en-US" altLang="en-US" sz="2400" dirty="0" smtClean="0"/>
              <a:t>fees paid by </a:t>
            </a:r>
            <a:r>
              <a:rPr lang="en-US" altLang="en-US" sz="2400" dirty="0"/>
              <a:t>contributor that it MAY choose to recover through line item on bill</a:t>
            </a:r>
          </a:p>
          <a:p>
            <a:pPr>
              <a:spcBef>
                <a:spcPct val="60000"/>
              </a:spcBef>
            </a:pPr>
            <a:r>
              <a:rPr lang="en-US" altLang="en-US" sz="2400" b="1" dirty="0"/>
              <a:t>NOT a tax.</a:t>
            </a:r>
            <a:r>
              <a:rPr lang="en-US" altLang="en-US" sz="2400" dirty="0"/>
              <a:t>  Fee assessed on provider, not end user.</a:t>
            </a:r>
          </a:p>
          <a:p>
            <a:pPr lvl="1">
              <a:spcBef>
                <a:spcPct val="60000"/>
              </a:spcBef>
            </a:pPr>
            <a:r>
              <a:rPr lang="en-US" altLang="en-US" sz="2000" dirty="0"/>
              <a:t>Tax jurisdictional rules don’t apply.</a:t>
            </a:r>
          </a:p>
          <a:p>
            <a:pPr>
              <a:spcBef>
                <a:spcPct val="60000"/>
              </a:spcBef>
            </a:pPr>
            <a:r>
              <a:rPr lang="en-US" altLang="en-US" sz="2400" b="1" dirty="0"/>
              <a:t>No mark up on bill: </a:t>
            </a:r>
            <a:r>
              <a:rPr lang="en-US" altLang="en-US" sz="2400" dirty="0"/>
              <a:t>factor x assessable revenues = max</a:t>
            </a:r>
            <a:endParaRPr lang="en-US" altLang="en-US" sz="28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A2C7CB4D-374B-4FD9-8A36-21F1F4483F1D}" type="slidenum">
              <a:rPr lang="en-US" smtClean="0">
                <a:solidFill>
                  <a:srgbClr val="2A2A2A">
                    <a:tint val="75000"/>
                  </a:srgbClr>
                </a:solidFill>
              </a:rPr>
              <a:pPr/>
              <a:t>5</a:t>
            </a:fld>
            <a:endParaRPr lang="en-US" dirty="0">
              <a:solidFill>
                <a:srgbClr val="2A2A2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sz="3400" b="1" dirty="0"/>
              <a:t>USF Contribution Rate History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522337875"/>
              </p:ext>
            </p:extLst>
          </p:nvPr>
        </p:nvGraphicFramePr>
        <p:xfrm>
          <a:off x="457200" y="1219200"/>
          <a:ext cx="8153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5410200"/>
            <a:ext cx="7924800" cy="914400"/>
          </a:xfrm>
          <a:prstGeom prst="rect">
            <a:avLst/>
          </a:prstGeom>
          <a:noFill/>
        </p:spPr>
        <p:txBody>
          <a:bodyPr wrap="none" lIns="54000" tIns="54000" rIns="54000" bIns="54000" rtlCol="0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USF Contribution Rate High/Low from 2010 through Current</a:t>
            </a:r>
          </a:p>
          <a:p>
            <a:pPr marL="227013" lvl="1"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High – 17.9% (1Q12)	Low – 12.9% (4Q10)</a:t>
            </a:r>
          </a:p>
          <a:p>
            <a:pPr marL="0" lvl="1"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Note that impact of additional E-Rate funding has not yet been taken into account </a:t>
            </a:r>
          </a:p>
        </p:txBody>
      </p:sp>
    </p:spTree>
    <p:extLst>
      <p:ext uri="{BB962C8B-B14F-4D97-AF65-F5344CB8AC3E}">
        <p14:creationId xmlns:p14="http://schemas.microsoft.com/office/powerpoint/2010/main" val="29120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/>
          </a:bodyPr>
          <a:lstStyle/>
          <a:p>
            <a:r>
              <a:rPr lang="en-GB" sz="3400" b="1" dirty="0"/>
              <a:t>USAC Contributions…Changes Ahead?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9512" y="1295400"/>
            <a:ext cx="8712968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Current contribution rate of 17.4% may increase even further.  </a:t>
            </a:r>
          </a:p>
          <a:p>
            <a:r>
              <a:rPr lang="en-US" dirty="0" smtClean="0"/>
              <a:t>Potential sources of increase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Increased cap on Schools &amp; Libraries (E-rate) Program from $2.5 Billion to $3.9 Billion, with inflation escalations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Outcome of the FCC’s Net Neutrality and USF Contribution Reform proceedings</a:t>
            </a:r>
          </a:p>
          <a:p>
            <a:pPr marL="558800" lvl="2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1"/>
                </a:solidFill>
              </a:rPr>
              <a:t>For now, the FCC’s position is that the </a:t>
            </a:r>
            <a:r>
              <a:rPr lang="en-US" dirty="0">
                <a:solidFill>
                  <a:schemeClr val="accent1"/>
                </a:solidFill>
              </a:rPr>
              <a:t>reclassification of b</a:t>
            </a:r>
            <a:r>
              <a:rPr lang="en-US" dirty="0" smtClean="0">
                <a:solidFill>
                  <a:schemeClr val="accent1"/>
                </a:solidFill>
              </a:rPr>
              <a:t>roadband service will not make it assessable under USF.  However, this could change as a result of the USF contribution proceeding</a:t>
            </a:r>
          </a:p>
          <a:p>
            <a:pPr marL="558800" lvl="2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1"/>
                </a:solidFill>
              </a:rPr>
              <a:t>If broadband were to be assessed, the number of services subject to USF fees would increase, but the overall contribution rate would decrease due to the larger pool of assessable revenue</a:t>
            </a:r>
          </a:p>
          <a:p>
            <a:pPr marL="558800" lvl="2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1"/>
                </a:solidFill>
              </a:rPr>
              <a:t>Joint Board recommendations to the FCC imminent</a:t>
            </a:r>
          </a:p>
          <a:p>
            <a:pPr marL="558800" lvl="2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1"/>
                </a:solidFill>
              </a:rPr>
              <a:t>Potential to change the types of services that are assessed and the way contributions are calculated</a:t>
            </a:r>
          </a:p>
        </p:txBody>
      </p:sp>
    </p:spTree>
    <p:extLst>
      <p:ext uri="{BB962C8B-B14F-4D97-AF65-F5344CB8AC3E}">
        <p14:creationId xmlns:p14="http://schemas.microsoft.com/office/powerpoint/2010/main" val="99291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/>
              <a:t>Dissecting the FCC Form 499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altLang="en-US" sz="2800" dirty="0">
                <a:solidFill>
                  <a:schemeClr val="tx1"/>
                </a:solidFill>
              </a:rPr>
              <a:t>“Block 4” (lines 401-423)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Default section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Jurisdictional </a:t>
            </a:r>
            <a:r>
              <a:rPr lang="en-US" altLang="en-US" dirty="0" smtClean="0">
                <a:solidFill>
                  <a:schemeClr val="tx1"/>
                </a:solidFill>
              </a:rPr>
              <a:t>breakdown 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USF </a:t>
            </a:r>
            <a:r>
              <a:rPr lang="en-US" altLang="en-US" dirty="0">
                <a:solidFill>
                  <a:schemeClr val="tx1"/>
                </a:solidFill>
              </a:rPr>
              <a:t>fees triggered for interstate/int’l </a:t>
            </a:r>
            <a:r>
              <a:rPr lang="en-US" altLang="en-US" dirty="0" smtClean="0">
                <a:solidFill>
                  <a:schemeClr val="tx1"/>
                </a:solidFill>
              </a:rPr>
              <a:t>revenues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Each line for different service</a:t>
            </a:r>
            <a:endParaRPr lang="en-US" altLang="en-US" dirty="0">
              <a:solidFill>
                <a:schemeClr val="tx1"/>
              </a:solidFill>
            </a:endParaRPr>
          </a:p>
          <a:p>
            <a:pPr marL="609600" indent="-609600"/>
            <a:r>
              <a:rPr lang="en-US" altLang="en-US" sz="2800" dirty="0">
                <a:solidFill>
                  <a:schemeClr val="tx1"/>
                </a:solidFill>
              </a:rPr>
              <a:t>“Block 3” (lines 301-315)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Reseller revenues go here (plus other types)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Fees not assessed, but need to justify with documents!</a:t>
            </a:r>
          </a:p>
        </p:txBody>
      </p:sp>
    </p:spTree>
    <p:extLst>
      <p:ext uri="{BB962C8B-B14F-4D97-AF65-F5344CB8AC3E}">
        <p14:creationId xmlns:p14="http://schemas.microsoft.com/office/powerpoint/2010/main" val="157161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1885</Words>
  <Application>Microsoft Office PowerPoint</Application>
  <PresentationFormat>On-screen Show (4:3)</PresentationFormat>
  <Paragraphs>288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Clarity</vt:lpstr>
      <vt:lpstr>Universal Service Contributor Audits</vt:lpstr>
      <vt:lpstr>Federal Universal Service System</vt:lpstr>
      <vt:lpstr>FCC Forms</vt:lpstr>
      <vt:lpstr>USF Fee</vt:lpstr>
      <vt:lpstr>Other Fees</vt:lpstr>
      <vt:lpstr>USF Contribution Basics</vt:lpstr>
      <vt:lpstr>USF Contribution Rate History</vt:lpstr>
      <vt:lpstr>USAC Contributions…Changes Ahead?</vt:lpstr>
      <vt:lpstr>Dissecting the FCC Form 499</vt:lpstr>
      <vt:lpstr>Assessable Revenues</vt:lpstr>
      <vt:lpstr>Assessable Revenues</vt:lpstr>
      <vt:lpstr>USAC BCAP Program</vt:lpstr>
      <vt:lpstr>USAC BCAP Program</vt:lpstr>
      <vt:lpstr>BCAP Program Contributor Audits</vt:lpstr>
      <vt:lpstr>Contributor Audit Checklist</vt:lpstr>
      <vt:lpstr>Scope of USAC Audits</vt:lpstr>
      <vt:lpstr>Claimed Exemptions Will Be Audited</vt:lpstr>
      <vt:lpstr>Method of Allocating to Jurisdictional Categories Will Be Audited</vt:lpstr>
      <vt:lpstr>10% and Reseller Exemption Certificates</vt:lpstr>
      <vt:lpstr>USAC Contributor Audit Process</vt:lpstr>
      <vt:lpstr>USAC Contributor Audit Process</vt:lpstr>
      <vt:lpstr>USAC Contributor Audits – Auditee Guidance</vt:lpstr>
      <vt:lpstr>Common USF Contributor “Red Flags”</vt:lpstr>
      <vt:lpstr>Common USF Contributor “Red Flags”</vt:lpstr>
      <vt:lpstr>Thank you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</cp:revision>
  <dcterms:created xsi:type="dcterms:W3CDTF">2015-05-06T20:29:38Z</dcterms:created>
  <dcterms:modified xsi:type="dcterms:W3CDTF">2015-05-07T14:49:38Z</dcterms:modified>
</cp:coreProperties>
</file>